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44"/>
  </p:notesMasterIdLst>
  <p:sldIdLst>
    <p:sldId id="256" r:id="rId2"/>
    <p:sldId id="258" r:id="rId3"/>
    <p:sldId id="260" r:id="rId4"/>
    <p:sldId id="286" r:id="rId5"/>
    <p:sldId id="290" r:id="rId6"/>
    <p:sldId id="273" r:id="rId7"/>
    <p:sldId id="274" r:id="rId8"/>
    <p:sldId id="275" r:id="rId9"/>
    <p:sldId id="276" r:id="rId10"/>
    <p:sldId id="302" r:id="rId11"/>
    <p:sldId id="291" r:id="rId12"/>
    <p:sldId id="306" r:id="rId13"/>
    <p:sldId id="308" r:id="rId14"/>
    <p:sldId id="300" r:id="rId15"/>
    <p:sldId id="307" r:id="rId16"/>
    <p:sldId id="259" r:id="rId17"/>
    <p:sldId id="309" r:id="rId18"/>
    <p:sldId id="268" r:id="rId19"/>
    <p:sldId id="281" r:id="rId20"/>
    <p:sldId id="282" r:id="rId21"/>
    <p:sldId id="292" r:id="rId22"/>
    <p:sldId id="280" r:id="rId23"/>
    <p:sldId id="270" r:id="rId24"/>
    <p:sldId id="271" r:id="rId25"/>
    <p:sldId id="269" r:id="rId26"/>
    <p:sldId id="293" r:id="rId27"/>
    <p:sldId id="279" r:id="rId28"/>
    <p:sldId id="294" r:id="rId29"/>
    <p:sldId id="278" r:id="rId30"/>
    <p:sldId id="277" r:id="rId31"/>
    <p:sldId id="295" r:id="rId32"/>
    <p:sldId id="297" r:id="rId33"/>
    <p:sldId id="298" r:id="rId34"/>
    <p:sldId id="296" r:id="rId35"/>
    <p:sldId id="304" r:id="rId36"/>
    <p:sldId id="299" r:id="rId37"/>
    <p:sldId id="283" r:id="rId38"/>
    <p:sldId id="284" r:id="rId39"/>
    <p:sldId id="285" r:id="rId40"/>
    <p:sldId id="267" r:id="rId41"/>
    <p:sldId id="305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bart" initials="a" lastIdx="2" clrIdx="0">
    <p:extLst>
      <p:ext uri="{19B8F6BF-5375-455C-9EA6-DF929625EA0E}">
        <p15:presenceInfo xmlns:p15="http://schemas.microsoft.com/office/powerpoint/2012/main" userId="acba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3905" autoAdjust="0"/>
  </p:normalViewPr>
  <p:slideViewPr>
    <p:cSldViewPr snapToGrid="0" showGuides="1">
      <p:cViewPr varScale="1">
        <p:scale>
          <a:sx n="65" d="100"/>
          <a:sy n="65" d="100"/>
        </p:scale>
        <p:origin x="48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ED505-E0B1-4881-9B25-4C4117B96F7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5F0D1D-D93B-4CA2-A773-E40DA243D2C8}">
      <dgm:prSet phldrT="[Text]"/>
      <dgm:spPr/>
      <dgm:t>
        <a:bodyPr/>
        <a:lstStyle/>
        <a:p>
          <a:r>
            <a:rPr lang="en-US" dirty="0" smtClean="0"/>
            <a:t>Computational modelling</a:t>
          </a:r>
          <a:br>
            <a:rPr lang="en-US" dirty="0" smtClean="0"/>
          </a:br>
          <a:r>
            <a:rPr lang="en-US" dirty="0" smtClean="0"/>
            <a:t>with </a:t>
          </a:r>
          <a:r>
            <a:rPr lang="en-US" dirty="0" err="1" smtClean="0"/>
            <a:t>NetLogo</a:t>
          </a:r>
          <a:endParaRPr lang="en-US" dirty="0"/>
        </a:p>
      </dgm:t>
    </dgm:pt>
    <dgm:pt modelId="{8C0440C5-7F03-44A3-A0D5-2C304E02ECF6}" type="parTrans" cxnId="{257DB6DA-D37D-4F3F-831A-7F52506A1E4A}">
      <dgm:prSet/>
      <dgm:spPr/>
      <dgm:t>
        <a:bodyPr/>
        <a:lstStyle/>
        <a:p>
          <a:endParaRPr lang="en-US"/>
        </a:p>
      </dgm:t>
    </dgm:pt>
    <dgm:pt modelId="{C8ED5833-01F7-486C-86D5-699D617B3790}" type="sibTrans" cxnId="{257DB6DA-D37D-4F3F-831A-7F52506A1E4A}">
      <dgm:prSet/>
      <dgm:spPr/>
      <dgm:t>
        <a:bodyPr/>
        <a:lstStyle/>
        <a:p>
          <a:endParaRPr lang="en-US"/>
        </a:p>
      </dgm:t>
    </dgm:pt>
    <dgm:pt modelId="{C843337D-71A4-42DD-B444-663AC7AA0F70}">
      <dgm:prSet phldrT="[Text]"/>
      <dgm:spPr/>
      <dgm:t>
        <a:bodyPr/>
        <a:lstStyle/>
        <a:p>
          <a:r>
            <a:rPr lang="en-US" dirty="0" smtClean="0"/>
            <a:t>Short practice problems in Python</a:t>
          </a:r>
          <a:endParaRPr lang="en-US" dirty="0"/>
        </a:p>
      </dgm:t>
    </dgm:pt>
    <dgm:pt modelId="{0DED3C87-8D23-4728-BE28-B189E9479AF5}" type="parTrans" cxnId="{9B5A87DA-452F-449C-9849-9760B166445D}">
      <dgm:prSet/>
      <dgm:spPr/>
      <dgm:t>
        <a:bodyPr/>
        <a:lstStyle/>
        <a:p>
          <a:endParaRPr lang="en-US"/>
        </a:p>
      </dgm:t>
    </dgm:pt>
    <dgm:pt modelId="{ABB88BDE-4946-427D-A6BA-BA5533DBCF09}" type="sibTrans" cxnId="{9B5A87DA-452F-449C-9849-9760B166445D}">
      <dgm:prSet/>
      <dgm:spPr/>
      <dgm:t>
        <a:bodyPr/>
        <a:lstStyle/>
        <a:p>
          <a:endParaRPr lang="en-US"/>
        </a:p>
      </dgm:t>
    </dgm:pt>
    <dgm:pt modelId="{D1987C07-2C22-46BE-BA07-188C35314A0A}">
      <dgm:prSet phldrT="[Text]"/>
      <dgm:spPr/>
      <dgm:t>
        <a:bodyPr/>
        <a:lstStyle/>
        <a:p>
          <a:r>
            <a:rPr lang="en-US" dirty="0" smtClean="0"/>
            <a:t>A month-long Python project in real IDE</a:t>
          </a:r>
          <a:endParaRPr lang="en-US" dirty="0"/>
        </a:p>
      </dgm:t>
    </dgm:pt>
    <dgm:pt modelId="{BD9BD4D9-63BA-4351-ACD6-DDCC24114E12}" type="parTrans" cxnId="{1C9843FE-8EBE-4EAF-BC1A-FA46829D3066}">
      <dgm:prSet/>
      <dgm:spPr/>
      <dgm:t>
        <a:bodyPr/>
        <a:lstStyle/>
        <a:p>
          <a:endParaRPr lang="en-US"/>
        </a:p>
      </dgm:t>
    </dgm:pt>
    <dgm:pt modelId="{A5BB1305-7570-4FB7-A13E-216EFAFAC038}" type="sibTrans" cxnId="{1C9843FE-8EBE-4EAF-BC1A-FA46829D3066}">
      <dgm:prSet/>
      <dgm:spPr/>
      <dgm:t>
        <a:bodyPr/>
        <a:lstStyle/>
        <a:p>
          <a:endParaRPr lang="en-US"/>
        </a:p>
      </dgm:t>
    </dgm:pt>
    <dgm:pt modelId="{6FC74DC0-DC62-4B1E-B1A1-8722E39A7104}" type="pres">
      <dgm:prSet presAssocID="{E3CED505-E0B1-4881-9B25-4C4117B96F72}" presName="Name0" presStyleCnt="0">
        <dgm:presLayoutVars>
          <dgm:dir/>
          <dgm:resizeHandles val="exact"/>
        </dgm:presLayoutVars>
      </dgm:prSet>
      <dgm:spPr/>
    </dgm:pt>
    <dgm:pt modelId="{AC921219-6C6E-479E-98B4-4F66627418BC}" type="pres">
      <dgm:prSet presAssocID="{685F0D1D-D93B-4CA2-A773-E40DA243D2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ACB6-C25A-4173-8DA8-36D7F97EA9FE}" type="pres">
      <dgm:prSet presAssocID="{C8ED5833-01F7-486C-86D5-699D617B3790}" presName="sibTrans" presStyleLbl="sibTrans2D1" presStyleIdx="0" presStyleCnt="2"/>
      <dgm:spPr/>
    </dgm:pt>
    <dgm:pt modelId="{141229C1-20D9-4105-AD41-6047FA036766}" type="pres">
      <dgm:prSet presAssocID="{C8ED5833-01F7-486C-86D5-699D617B3790}" presName="connectorText" presStyleLbl="sibTrans2D1" presStyleIdx="0" presStyleCnt="2"/>
      <dgm:spPr/>
    </dgm:pt>
    <dgm:pt modelId="{D9F4D9B2-10C1-4C85-8A2F-B412227169FE}" type="pres">
      <dgm:prSet presAssocID="{C843337D-71A4-42DD-B444-663AC7AA0F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47C3C-68C4-40F3-AD4B-CA74488887A4}" type="pres">
      <dgm:prSet presAssocID="{ABB88BDE-4946-427D-A6BA-BA5533DBCF09}" presName="sibTrans" presStyleLbl="sibTrans2D1" presStyleIdx="1" presStyleCnt="2"/>
      <dgm:spPr/>
    </dgm:pt>
    <dgm:pt modelId="{D0C3DF66-410D-45BF-9F1B-84794C42A598}" type="pres">
      <dgm:prSet presAssocID="{ABB88BDE-4946-427D-A6BA-BA5533DBCF09}" presName="connectorText" presStyleLbl="sibTrans2D1" presStyleIdx="1" presStyleCnt="2"/>
      <dgm:spPr/>
    </dgm:pt>
    <dgm:pt modelId="{B00F9BAF-3B59-458A-8B37-67906EBE21A3}" type="pres">
      <dgm:prSet presAssocID="{D1987C07-2C22-46BE-BA07-188C35314A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648729-028F-4DBF-9B48-DE3C2D155F22}" type="presOf" srcId="{C843337D-71A4-42DD-B444-663AC7AA0F70}" destId="{D9F4D9B2-10C1-4C85-8A2F-B412227169FE}" srcOrd="0" destOrd="0" presId="urn:microsoft.com/office/officeart/2005/8/layout/process1"/>
    <dgm:cxn modelId="{E63A1A4F-698C-4C9E-8692-74862BA94D90}" type="presOf" srcId="{ABB88BDE-4946-427D-A6BA-BA5533DBCF09}" destId="{D0C3DF66-410D-45BF-9F1B-84794C42A598}" srcOrd="1" destOrd="0" presId="urn:microsoft.com/office/officeart/2005/8/layout/process1"/>
    <dgm:cxn modelId="{05364B73-DF47-40CB-AA11-A3DAFFA346EE}" type="presOf" srcId="{E3CED505-E0B1-4881-9B25-4C4117B96F72}" destId="{6FC74DC0-DC62-4B1E-B1A1-8722E39A7104}" srcOrd="0" destOrd="0" presId="urn:microsoft.com/office/officeart/2005/8/layout/process1"/>
    <dgm:cxn modelId="{9B5A87DA-452F-449C-9849-9760B166445D}" srcId="{E3CED505-E0B1-4881-9B25-4C4117B96F72}" destId="{C843337D-71A4-42DD-B444-663AC7AA0F70}" srcOrd="1" destOrd="0" parTransId="{0DED3C87-8D23-4728-BE28-B189E9479AF5}" sibTransId="{ABB88BDE-4946-427D-A6BA-BA5533DBCF09}"/>
    <dgm:cxn modelId="{257DB6DA-D37D-4F3F-831A-7F52506A1E4A}" srcId="{E3CED505-E0B1-4881-9B25-4C4117B96F72}" destId="{685F0D1D-D93B-4CA2-A773-E40DA243D2C8}" srcOrd="0" destOrd="0" parTransId="{8C0440C5-7F03-44A3-A0D5-2C304E02ECF6}" sibTransId="{C8ED5833-01F7-486C-86D5-699D617B3790}"/>
    <dgm:cxn modelId="{6C139783-48AF-468E-8212-2640A399C136}" type="presOf" srcId="{ABB88BDE-4946-427D-A6BA-BA5533DBCF09}" destId="{F4E47C3C-68C4-40F3-AD4B-CA74488887A4}" srcOrd="0" destOrd="0" presId="urn:microsoft.com/office/officeart/2005/8/layout/process1"/>
    <dgm:cxn modelId="{1C9843FE-8EBE-4EAF-BC1A-FA46829D3066}" srcId="{E3CED505-E0B1-4881-9B25-4C4117B96F72}" destId="{D1987C07-2C22-46BE-BA07-188C35314A0A}" srcOrd="2" destOrd="0" parTransId="{BD9BD4D9-63BA-4351-ACD6-DDCC24114E12}" sibTransId="{A5BB1305-7570-4FB7-A13E-216EFAFAC038}"/>
    <dgm:cxn modelId="{8A29B1D0-E45E-46B0-91DB-EA6CFD5C98E1}" type="presOf" srcId="{D1987C07-2C22-46BE-BA07-188C35314A0A}" destId="{B00F9BAF-3B59-458A-8B37-67906EBE21A3}" srcOrd="0" destOrd="0" presId="urn:microsoft.com/office/officeart/2005/8/layout/process1"/>
    <dgm:cxn modelId="{B831839B-B437-4926-B18C-AFC8727BADA6}" type="presOf" srcId="{C8ED5833-01F7-486C-86D5-699D617B3790}" destId="{801AACB6-C25A-4173-8DA8-36D7F97EA9FE}" srcOrd="0" destOrd="0" presId="urn:microsoft.com/office/officeart/2005/8/layout/process1"/>
    <dgm:cxn modelId="{AE8EE94F-94BF-4766-959D-3B4280129DC7}" type="presOf" srcId="{C8ED5833-01F7-486C-86D5-699D617B3790}" destId="{141229C1-20D9-4105-AD41-6047FA036766}" srcOrd="1" destOrd="0" presId="urn:microsoft.com/office/officeart/2005/8/layout/process1"/>
    <dgm:cxn modelId="{8E5C5119-E737-4398-B1C6-3977CA44E84E}" type="presOf" srcId="{685F0D1D-D93B-4CA2-A773-E40DA243D2C8}" destId="{AC921219-6C6E-479E-98B4-4F66627418BC}" srcOrd="0" destOrd="0" presId="urn:microsoft.com/office/officeart/2005/8/layout/process1"/>
    <dgm:cxn modelId="{C34C75B2-57FC-469B-A93D-60E15DCBC95E}" type="presParOf" srcId="{6FC74DC0-DC62-4B1E-B1A1-8722E39A7104}" destId="{AC921219-6C6E-479E-98B4-4F66627418BC}" srcOrd="0" destOrd="0" presId="urn:microsoft.com/office/officeart/2005/8/layout/process1"/>
    <dgm:cxn modelId="{68B64916-3465-4F64-8116-F373437C78C6}" type="presParOf" srcId="{6FC74DC0-DC62-4B1E-B1A1-8722E39A7104}" destId="{801AACB6-C25A-4173-8DA8-36D7F97EA9FE}" srcOrd="1" destOrd="0" presId="urn:microsoft.com/office/officeart/2005/8/layout/process1"/>
    <dgm:cxn modelId="{6F33E7FB-EABB-4EA9-9137-681EE3A4117C}" type="presParOf" srcId="{801AACB6-C25A-4173-8DA8-36D7F97EA9FE}" destId="{141229C1-20D9-4105-AD41-6047FA036766}" srcOrd="0" destOrd="0" presId="urn:microsoft.com/office/officeart/2005/8/layout/process1"/>
    <dgm:cxn modelId="{EEBE19A7-A373-4DE9-BE31-7193B872DF50}" type="presParOf" srcId="{6FC74DC0-DC62-4B1E-B1A1-8722E39A7104}" destId="{D9F4D9B2-10C1-4C85-8A2F-B412227169FE}" srcOrd="2" destOrd="0" presId="urn:microsoft.com/office/officeart/2005/8/layout/process1"/>
    <dgm:cxn modelId="{B071FA05-0D47-4197-9F50-97F98CF2609C}" type="presParOf" srcId="{6FC74DC0-DC62-4B1E-B1A1-8722E39A7104}" destId="{F4E47C3C-68C4-40F3-AD4B-CA74488887A4}" srcOrd="3" destOrd="0" presId="urn:microsoft.com/office/officeart/2005/8/layout/process1"/>
    <dgm:cxn modelId="{69FBCD05-5892-4403-A1F1-A6DDECF8DF29}" type="presParOf" srcId="{F4E47C3C-68C4-40F3-AD4B-CA74488887A4}" destId="{D0C3DF66-410D-45BF-9F1B-84794C42A598}" srcOrd="0" destOrd="0" presId="urn:microsoft.com/office/officeart/2005/8/layout/process1"/>
    <dgm:cxn modelId="{60DAA262-75AD-4053-944C-C63283E0459B}" type="presParOf" srcId="{6FC74DC0-DC62-4B1E-B1A1-8722E39A7104}" destId="{B00F9BAF-3B59-458A-8B37-67906EBE21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21219-6C6E-479E-98B4-4F66627418BC}">
      <dsp:nvSpPr>
        <dsp:cNvPr id="0" name=""/>
        <dsp:cNvSpPr/>
      </dsp:nvSpPr>
      <dsp:spPr>
        <a:xfrm>
          <a:off x="7835" y="1186514"/>
          <a:ext cx="2342033" cy="1405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Computational modelling</a:t>
          </a:r>
          <a:br>
            <a:rPr lang="en-US" sz="2200" kern="1200" dirty="0" smtClean="0"/>
          </a:br>
          <a:r>
            <a:rPr lang="en-US" sz="2200" kern="1200" dirty="0" smtClean="0"/>
            <a:t>with </a:t>
          </a:r>
          <a:r>
            <a:rPr lang="en-US" sz="2200" kern="1200" dirty="0" err="1" smtClean="0"/>
            <a:t>NetLogo</a:t>
          </a:r>
          <a:endParaRPr lang="en-US" sz="2200" kern="1200" dirty="0"/>
        </a:p>
      </dsp:txBody>
      <dsp:txXfrm>
        <a:off x="48992" y="1227671"/>
        <a:ext cx="2259719" cy="1322906"/>
      </dsp:txXfrm>
    </dsp:sp>
    <dsp:sp modelId="{801AACB6-C25A-4173-8DA8-36D7F97EA9FE}">
      <dsp:nvSpPr>
        <dsp:cNvPr id="0" name=""/>
        <dsp:cNvSpPr/>
      </dsp:nvSpPr>
      <dsp:spPr>
        <a:xfrm>
          <a:off x="2584072" y="1598712"/>
          <a:ext cx="496511" cy="580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584072" y="1714877"/>
        <a:ext cx="347558" cy="348494"/>
      </dsp:txXfrm>
    </dsp:sp>
    <dsp:sp modelId="{D9F4D9B2-10C1-4C85-8A2F-B412227169FE}">
      <dsp:nvSpPr>
        <dsp:cNvPr id="0" name=""/>
        <dsp:cNvSpPr/>
      </dsp:nvSpPr>
      <dsp:spPr>
        <a:xfrm>
          <a:off x="3286683" y="1186514"/>
          <a:ext cx="2342033" cy="1405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Short practice problems in Python</a:t>
          </a:r>
          <a:endParaRPr lang="en-US" sz="2200" kern="1200" dirty="0"/>
        </a:p>
      </dsp:txBody>
      <dsp:txXfrm>
        <a:off x="3327840" y="1227671"/>
        <a:ext cx="2259719" cy="1322906"/>
      </dsp:txXfrm>
    </dsp:sp>
    <dsp:sp modelId="{F4E47C3C-68C4-40F3-AD4B-CA74488887A4}">
      <dsp:nvSpPr>
        <dsp:cNvPr id="0" name=""/>
        <dsp:cNvSpPr/>
      </dsp:nvSpPr>
      <dsp:spPr>
        <a:xfrm>
          <a:off x="5862920" y="1598712"/>
          <a:ext cx="496511" cy="580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862920" y="1714877"/>
        <a:ext cx="347558" cy="348494"/>
      </dsp:txXfrm>
    </dsp:sp>
    <dsp:sp modelId="{B00F9BAF-3B59-458A-8B37-67906EBE21A3}">
      <dsp:nvSpPr>
        <dsp:cNvPr id="0" name=""/>
        <dsp:cNvSpPr/>
      </dsp:nvSpPr>
      <dsp:spPr>
        <a:xfrm>
          <a:off x="6565530" y="1186514"/>
          <a:ext cx="2342033" cy="1405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month-long Python project in real IDE</a:t>
          </a:r>
          <a:endParaRPr lang="en-US" sz="2200" kern="1200" dirty="0"/>
        </a:p>
      </dsp:txBody>
      <dsp:txXfrm>
        <a:off x="6606687" y="1227671"/>
        <a:ext cx="2259719" cy="1322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A840D-DCB5-4282-ACE6-071AC27F4379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745C0-2365-46FF-A21D-C028FAC89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D8118-DDF0-4D9D-9EA9-68AE4B6E40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0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problems were completed by more than 75% of the students; further analysis of the log data suggests that most students were able to complete most problems. </a:t>
            </a:r>
          </a:p>
          <a:p>
            <a:r>
              <a:rPr lang="en-US" dirty="0" smtClean="0"/>
              <a:t>The average student was able to complete most problems in 15 minutes, which was considered reasonable by the instructors.</a:t>
            </a:r>
          </a:p>
          <a:p>
            <a:endParaRPr lang="en-US" dirty="0" smtClean="0"/>
          </a:p>
          <a:p>
            <a:r>
              <a:rPr lang="en-US" dirty="0" smtClean="0"/>
              <a:t>Although the aggregate set of problems was promising, inadequacies exist within the curriculum.</a:t>
            </a:r>
          </a:p>
          <a:p>
            <a:r>
              <a:rPr lang="en-US" dirty="0" smtClean="0"/>
              <a:t>Some problems seemed to take students much longer than anticipated, such as #3.7, which had students writing code from scratch to identify the index of the minimum value in a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745C0-2365-46FF-A21D-C028FAC896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majority (68\%, or 28 students) of students felt that the current location was appropriate, 6 students felt it should be later or always in BlockPy (7\% and 7\% respectively), and 7 students felt it should be when iteration was taught (17\%).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745C0-2365-46FF-A21D-C028FAC896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0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35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6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3470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9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867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63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94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15601" y="1688433"/>
            <a:ext cx="11360799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086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7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8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4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3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6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A42E8-1348-4087-BAF0-95E1510BC1BC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165591F-CAA0-46C5-ACAC-246A7E59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2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077866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Open-access</a:t>
            </a:r>
            <a:r>
              <a:rPr lang="en-US" dirty="0"/>
              <a:t>, </a:t>
            </a:r>
            <a:r>
              <a:rPr lang="en-US" dirty="0" smtClean="0"/>
              <a:t>Data-Science</a:t>
            </a:r>
            <a:br>
              <a:rPr lang="en-US" dirty="0" smtClean="0"/>
            </a:br>
            <a:r>
              <a:rPr lang="en-US" dirty="0" smtClean="0"/>
              <a:t>Programming Environment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Everyone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340645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Austin Cory Bart</a:t>
            </a:r>
            <a:r>
              <a:rPr lang="en-US" dirty="0"/>
              <a:t>,  Javier </a:t>
            </a:r>
            <a:r>
              <a:rPr lang="en-US" dirty="0" err="1"/>
              <a:t>Tibau</a:t>
            </a:r>
            <a:r>
              <a:rPr lang="en-US" dirty="0"/>
              <a:t>,  Eli </a:t>
            </a:r>
            <a:r>
              <a:rPr lang="en-US" dirty="0" err="1"/>
              <a:t>Tilevich</a:t>
            </a:r>
            <a:r>
              <a:rPr lang="en-US" dirty="0"/>
              <a:t>,  Clifford A. Shaffer,  Dennis </a:t>
            </a:r>
            <a:r>
              <a:rPr lang="en-US" dirty="0" smtClean="0"/>
              <a:t>Kafura</a:t>
            </a:r>
          </a:p>
          <a:p>
            <a:r>
              <a:rPr lang="en-US" dirty="0" smtClean="0"/>
              <a:t>COMPSAC 2016 – CELT</a:t>
            </a:r>
          </a:p>
          <a:p>
            <a:r>
              <a:rPr lang="en-US" dirty="0" smtClean="0"/>
              <a:t>June 13, 2016</a:t>
            </a:r>
            <a:endParaRPr lang="en-US" dirty="0"/>
          </a:p>
        </p:txBody>
      </p:sp>
      <p:pic>
        <p:nvPicPr>
          <p:cNvPr id="4" name="Picture 3" descr="C:\Users\acbart\Projects\RealTimeWeb\publications\CSGPS 13\images\SoftwareInnovations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27" y="3553301"/>
            <a:ext cx="1428245" cy="238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owles.org/images/NSF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97" y="5864362"/>
            <a:ext cx="900343" cy="90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29840" y="5933708"/>
            <a:ext cx="4985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/>
              <a:t>This material is based upon work supported </a:t>
            </a:r>
            <a:r>
              <a:rPr lang="en-US" sz="1600" dirty="0" smtClean="0"/>
              <a:t>by the </a:t>
            </a:r>
            <a:r>
              <a:rPr lang="en-US" sz="1600" dirty="0"/>
              <a:t>National Science Foundation Graduate Research </a:t>
            </a:r>
            <a:r>
              <a:rPr lang="en-US" sz="1600" dirty="0" smtClean="0"/>
              <a:t>Fellowship, Grant </a:t>
            </a:r>
            <a:r>
              <a:rPr lang="en-US" sz="1600" dirty="0"/>
              <a:t>No. DGE 0822220</a:t>
            </a:r>
          </a:p>
        </p:txBody>
      </p:sp>
    </p:spTree>
    <p:extLst>
      <p:ext uri="{BB962C8B-B14F-4D97-AF65-F5344CB8AC3E}">
        <p14:creationId xmlns:p14="http://schemas.microsoft.com/office/powerpoint/2010/main" val="37757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Thinking via</a:t>
            </a:r>
            <a:br>
              <a:rPr lang="en-US" dirty="0" smtClean="0"/>
            </a:br>
            <a:r>
              <a:rPr lang="en-US" dirty="0" smtClean="0"/>
              <a:t>Data Science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9368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604730" y="5848350"/>
            <a:ext cx="9899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Kafura, Dennis, Austin Cory Bart, and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Bushra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Chowdhury. "Design and Preliminary Results From a Computational Thinking Course."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2015 ACM Conference on Innovation and Technology in Computer Science Education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ACM,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7643" y="2341158"/>
            <a:ext cx="3506788" cy="1241378"/>
          </a:xfrm>
        </p:spPr>
        <p:txBody>
          <a:bodyPr/>
          <a:lstStyle/>
          <a:p>
            <a:r>
              <a:rPr lang="en-US" dirty="0" smtClean="0"/>
              <a:t>Diverse learners</a:t>
            </a:r>
          </a:p>
          <a:p>
            <a:r>
              <a:rPr lang="en-US" dirty="0" smtClean="0"/>
              <a:t>And many of them</a:t>
            </a:r>
          </a:p>
          <a:p>
            <a:r>
              <a:rPr lang="en-US" dirty="0" smtClean="0"/>
              <a:t>With low self-efficacy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7643" y="2341158"/>
            <a:ext cx="3506788" cy="1241378"/>
          </a:xfrm>
        </p:spPr>
        <p:txBody>
          <a:bodyPr/>
          <a:lstStyle/>
          <a:p>
            <a:r>
              <a:rPr lang="en-US" dirty="0" smtClean="0"/>
              <a:t>Diverse learners</a:t>
            </a:r>
          </a:p>
          <a:p>
            <a:r>
              <a:rPr lang="en-US" dirty="0" smtClean="0"/>
              <a:t>And many of them</a:t>
            </a:r>
          </a:p>
          <a:p>
            <a:r>
              <a:rPr lang="en-US" dirty="0" smtClean="0"/>
              <a:t>With low self-efficacy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40908" y="2341158"/>
            <a:ext cx="3846205" cy="160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 smtClean="0"/>
              <a:t>Give authentic problems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Minimize human effort</a:t>
            </a:r>
          </a:p>
          <a:p>
            <a:pPr>
              <a:buFont typeface="+mj-lt"/>
              <a:buAutoNum type="arabicPeriod"/>
            </a:pPr>
            <a:r>
              <a:rPr lang="en-US" dirty="0"/>
              <a:t>Reduce barriers</a:t>
            </a:r>
          </a:p>
          <a:p>
            <a:pPr>
              <a:buFont typeface="+mj-lt"/>
              <a:buAutoNum type="arabicPeriod"/>
            </a:pPr>
            <a:r>
              <a:rPr lang="en-US" dirty="0"/>
              <a:t>Fade </a:t>
            </a:r>
            <a:r>
              <a:rPr lang="en-US" dirty="0" smtClean="0"/>
              <a:t>scaffolds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57650" y="2533650"/>
            <a:ext cx="3283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54371" y="2942797"/>
            <a:ext cx="28865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52731" y="3339998"/>
            <a:ext cx="26881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52731" y="3339998"/>
            <a:ext cx="2688177" cy="36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intro language</a:t>
            </a:r>
          </a:p>
          <a:p>
            <a:r>
              <a:rPr lang="en-US" dirty="0" smtClean="0"/>
              <a:t>Popular data science language</a:t>
            </a:r>
          </a:p>
          <a:p>
            <a:r>
              <a:rPr lang="en-US" dirty="0" smtClean="0"/>
              <a:t>Many great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4200525"/>
            <a:ext cx="8820150" cy="2114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0863" y="383378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TIOBE Index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24386" y="5568357"/>
            <a:ext cx="735137" cy="477672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5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Solutions?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Block-based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Blockly</a:t>
            </a:r>
            <a:endParaRPr lang="en-US" dirty="0"/>
          </a:p>
          <a:p>
            <a:r>
              <a:rPr lang="en-US" dirty="0"/>
              <a:t>Scratch</a:t>
            </a:r>
          </a:p>
          <a:p>
            <a:r>
              <a:rPr lang="en-US" dirty="0"/>
              <a:t>Snap</a:t>
            </a:r>
          </a:p>
          <a:p>
            <a:r>
              <a:rPr lang="en-US" dirty="0" err="1" smtClean="0"/>
              <a:t>Greenfoot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Python in the</a:t>
            </a:r>
            <a:br>
              <a:rPr lang="en-US" dirty="0" smtClean="0"/>
            </a:br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CodeSkulptor</a:t>
            </a:r>
            <a:endParaRPr lang="en-US" dirty="0"/>
          </a:p>
          <a:p>
            <a:r>
              <a:rPr lang="en-US" dirty="0" err="1"/>
              <a:t>Pythy</a:t>
            </a:r>
            <a:endParaRPr lang="en-US" dirty="0"/>
          </a:p>
          <a:p>
            <a:r>
              <a:rPr lang="en-US" dirty="0"/>
              <a:t>Online Python </a:t>
            </a:r>
            <a:r>
              <a:rPr lang="en-US" dirty="0" smtClean="0"/>
              <a:t>Tutor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 flipH="1">
            <a:off x="8306221" y="4682201"/>
            <a:ext cx="1693861" cy="732098"/>
          </a:xfrm>
          <a:prstGeom prst="wedgeRoundRectCallout">
            <a:avLst>
              <a:gd name="adj1" fmla="val 29826"/>
              <a:gd name="adj2" fmla="val -11574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blocks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 flipH="1">
            <a:off x="3963329" y="4682201"/>
            <a:ext cx="1942171" cy="732098"/>
          </a:xfrm>
          <a:prstGeom prst="wedgeRoundRectCallout">
            <a:avLst>
              <a:gd name="adj1" fmla="val 29826"/>
              <a:gd name="adj2" fmla="val -11574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ww.skulpt.org/stati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00" y="3469960"/>
            <a:ext cx="3143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-TPI40ydQpqI/AAAAAAAAAAI/AAAAAAAAAAk/wZYTSog0tgU/photo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00" b="87200" l="2400" r="95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18" y="277939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8"/>
          <p:cNvSpPr/>
          <p:nvPr/>
        </p:nvSpPr>
        <p:spPr>
          <a:xfrm>
            <a:off x="4406509" y="3484247"/>
            <a:ext cx="1047750" cy="9715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8077468" y="3469960"/>
            <a:ext cx="1047750" cy="9648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04" y="2809875"/>
            <a:ext cx="2120081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9274857" y="3548360"/>
            <a:ext cx="2751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BlockPy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2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09" y="1752600"/>
            <a:ext cx="5226582" cy="324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44848" y="5105400"/>
            <a:ext cx="4902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www.blockpy.com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3985487" y="6009620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github.com/</a:t>
            </a:r>
            <a:r>
              <a:rPr lang="en-US" dirty="0" err="1"/>
              <a:t>RealTimeWeb</a:t>
            </a:r>
            <a:r>
              <a:rPr lang="en-US" dirty="0"/>
              <a:t>/</a:t>
            </a:r>
            <a:r>
              <a:rPr lang="en-US" dirty="0" err="1"/>
              <a:t>blockpy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20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BlockPy “Secret Sauce”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Dual text/block</a:t>
            </a:r>
          </a:p>
          <a:p>
            <a:r>
              <a:rPr lang="en-US" dirty="0" smtClean="0"/>
              <a:t>Data Science</a:t>
            </a:r>
          </a:p>
          <a:p>
            <a:r>
              <a:rPr lang="en-US" dirty="0" smtClean="0"/>
              <a:t>Auto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42297" y="4648769"/>
            <a:ext cx="36576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smtClean="0"/>
              <a:t>Learning Management System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642297" y="1943102"/>
            <a:ext cx="3657600" cy="1600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smtClean="0"/>
              <a:t>BlockPy Server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073624" y="1943102"/>
            <a:ext cx="5022376" cy="43058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smtClean="0"/>
              <a:t>Client (Student Browser)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67" y="2738064"/>
            <a:ext cx="3674091" cy="1825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196863" y="4670656"/>
            <a:ext cx="2775898" cy="696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Blockly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(Visual Block Interface)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6744" y="5451146"/>
            <a:ext cx="3196136" cy="696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Skulpt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(Python Execution Engine)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92263" y="2635726"/>
            <a:ext cx="2907829" cy="7472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Assignment/Submission</a:t>
            </a:r>
          </a:p>
          <a:p>
            <a:pPr algn="ctr"/>
            <a:r>
              <a:rPr lang="en-US" dirty="0" smtClean="0"/>
              <a:t>Persistence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17183" y="5405652"/>
            <a:ext cx="2907829" cy="7472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Grade Tracking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96000" y="2811440"/>
            <a:ext cx="15462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9471097" y="3543302"/>
            <a:ext cx="0" cy="1105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Language Translation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32" y="4150669"/>
            <a:ext cx="6060350" cy="2467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6" y="1383381"/>
            <a:ext cx="5672005" cy="249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6762750" y="1780105"/>
            <a:ext cx="2286000" cy="800100"/>
          </a:xfrm>
          <a:prstGeom prst="rightArrow">
            <a:avLst/>
          </a:prstGeom>
          <a:solidFill>
            <a:srgbClr val="92D050"/>
          </a:solidFill>
          <a:ln>
            <a:solidFill>
              <a:srgbClr val="196D1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Austin Cory Bart</a:t>
            </a:r>
            <a:endParaRPr lang="en-US" b="1" dirty="0"/>
          </a:p>
          <a:p>
            <a:r>
              <a:rPr lang="en-US" dirty="0" smtClean="0"/>
              <a:t>PhD in Computer Science</a:t>
            </a:r>
          </a:p>
          <a:p>
            <a:r>
              <a:rPr lang="en-US" dirty="0" smtClean="0"/>
              <a:t>Certification in Learning Sciences</a:t>
            </a:r>
          </a:p>
          <a:p>
            <a:r>
              <a:rPr lang="en-US" dirty="0" smtClean="0"/>
              <a:t>(Software + Instructional) Design</a:t>
            </a:r>
          </a:p>
          <a:p>
            <a:endParaRPr lang="en-US" dirty="0"/>
          </a:p>
          <a:p>
            <a:r>
              <a:rPr lang="en-US" dirty="0" smtClean="0"/>
              <a:t>Graduating Spring 2017!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49" y="1249713"/>
            <a:ext cx="1827856" cy="2387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www.wdbj7.com/image/view/-/20713596/highRes/2/-/maxh/480/maxw/640/-/7u07kw/-/Virginia-Tech-School-Logo-small-jp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72" y="4908112"/>
            <a:ext cx="2009571" cy="15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Blocks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68" y="2124892"/>
            <a:ext cx="4971429" cy="3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860352" y="2310210"/>
            <a:ext cx="245451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ollections </a:t>
            </a:r>
            <a:r>
              <a:rPr lang="en-US" sz="2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sz="1600" cap="none" spc="0" dirty="0" smtClean="0">
                <a:ln w="0"/>
                <a:solidFill>
                  <a:srgbClr val="74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eal-time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n-US" sz="16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iant</a:t>
            </a:r>
            <a:endParaRPr lang="en-US" sz="160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nteresting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1600" cap="none" spc="0" dirty="0" smtClean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ituated</a:t>
            </a:r>
          </a:p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14" y="1905000"/>
            <a:ext cx="3352309" cy="274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82" name="Picture 34" descr="Slav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45" y="14363504"/>
            <a:ext cx="68580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2" descr="C:\Users\acbart\Projects\RealTimeWeb\realtimeweb\flask_application\static\img\gallery_weath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05" y="4866016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1" descr="C:\Users\acbart\Projects\RealTimeWeb\realtimeweb\flask_application\static\img\gallery_sto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07" y="4866016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Publisher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22" y="4866016"/>
            <a:ext cx="77316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Earthquak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24" y="4866016"/>
            <a:ext cx="71141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s://image.freepik.com/free-icon/criminal-wearing-eye-piece-and-striped-top_318-4957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3706" y1="52236" x2="33706" y2="52236"/>
                        <a14:foregroundMark x1="35942" y1="74281" x2="35942" y2="74281"/>
                        <a14:foregroundMark x1="36262" y1="93610" x2="36262" y2="93610"/>
                        <a14:foregroundMark x1="36262" y1="25879" x2="36262" y2="25879"/>
                        <a14:foregroundMark x1="59105" y1="26358" x2="59105" y2="26358"/>
                        <a14:foregroundMark x1="47764" y1="11502" x2="47764" y2="11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152" y="4866016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6642" y="5930101"/>
            <a:ext cx="10589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Tilevich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Eli, Clifford A. Shaffer, and Austin Cory Bart. "Creating stimulating, relevant, and manageable introductory computer science projects that utilize real-time, large, web-based datasets."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46th ACM Technical Symposium on Computer Science Education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ACM,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197"/>
            <a:ext cx="12196616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Practice Problems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8" y="1930400"/>
            <a:ext cx="6084629" cy="3881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8627"/>
          <a:stretch/>
        </p:blipFill>
        <p:spPr>
          <a:xfrm>
            <a:off x="6720131" y="2447187"/>
            <a:ext cx="5107742" cy="17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6938" r="74225" b="78965"/>
          <a:stretch/>
        </p:blipFill>
        <p:spPr>
          <a:xfrm>
            <a:off x="7099816" y="4598112"/>
            <a:ext cx="4348372" cy="1185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33" y="1471637"/>
            <a:ext cx="6673787" cy="5150910"/>
          </a:xfrm>
        </p:spPr>
      </p:pic>
    </p:spTree>
    <p:extLst>
      <p:ext uri="{BB962C8B-B14F-4D97-AF65-F5344CB8AC3E}">
        <p14:creationId xmlns:p14="http://schemas.microsoft.com/office/powerpoint/2010/main" val="26095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Explorer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04" y="1526228"/>
            <a:ext cx="4807193" cy="4944542"/>
          </a:xfrm>
        </p:spPr>
      </p:pic>
      <p:sp>
        <p:nvSpPr>
          <p:cNvPr id="3" name="Rounded Rectangular Callout 2"/>
          <p:cNvSpPr/>
          <p:nvPr/>
        </p:nvSpPr>
        <p:spPr>
          <a:xfrm>
            <a:off x="9225886" y="1788426"/>
            <a:ext cx="2115403" cy="947950"/>
          </a:xfrm>
          <a:prstGeom prst="wedgeRoundRectCallout">
            <a:avLst>
              <a:gd name="adj1" fmla="val -95026"/>
              <a:gd name="adj2" fmla="val 2074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Rewind variables AND console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296537" y="3239935"/>
            <a:ext cx="1846127" cy="947950"/>
          </a:xfrm>
          <a:prstGeom prst="wedgeRoundRectCallout">
            <a:avLst>
              <a:gd name="adj1" fmla="val 74652"/>
              <a:gd name="adj2" fmla="val 1930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Trace step 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Interface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46" y="1403396"/>
            <a:ext cx="7623308" cy="5174731"/>
          </a:xfrm>
        </p:spPr>
      </p:pic>
    </p:spTree>
    <p:extLst>
      <p:ext uri="{BB962C8B-B14F-4D97-AF65-F5344CB8AC3E}">
        <p14:creationId xmlns:p14="http://schemas.microsoft.com/office/powerpoint/2010/main" val="4684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2015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35 students</a:t>
            </a:r>
          </a:p>
          <a:p>
            <a:r>
              <a:rPr lang="en-US" dirty="0" smtClean="0"/>
              <a:t>4 days</a:t>
            </a:r>
          </a:p>
          <a:p>
            <a:r>
              <a:rPr lang="en-US" dirty="0" smtClean="0"/>
              <a:t>57% female</a:t>
            </a:r>
          </a:p>
          <a:p>
            <a:r>
              <a:rPr lang="en-US" dirty="0" smtClean="0"/>
              <a:t>Version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Spring 2016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50 students</a:t>
            </a:r>
          </a:p>
          <a:p>
            <a:r>
              <a:rPr lang="en-US" dirty="0" smtClean="0"/>
              <a:t>5 days</a:t>
            </a:r>
          </a:p>
          <a:p>
            <a:r>
              <a:rPr lang="en-US" dirty="0" smtClean="0"/>
              <a:t>50% female</a:t>
            </a:r>
          </a:p>
          <a:p>
            <a:r>
              <a:rPr lang="en-US" dirty="0" smtClean="0"/>
              <a:t>Version 2</a:t>
            </a:r>
          </a:p>
          <a:p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46005" y="4824330"/>
            <a:ext cx="3099990" cy="1716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Two different post-surveys</a:t>
            </a:r>
          </a:p>
          <a:p>
            <a:pPr marL="0" indent="0">
              <a:buNone/>
            </a:pPr>
            <a:r>
              <a:rPr lang="en-US" dirty="0" smtClean="0"/>
              <a:t>Transition into </a:t>
            </a:r>
            <a:r>
              <a:rPr lang="en-US" dirty="0" err="1" smtClean="0"/>
              <a:t>Spyder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26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2015 – Usefulness of Resource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99" y="3127533"/>
            <a:ext cx="6295402" cy="1963082"/>
          </a:xfrm>
        </p:spPr>
      </p:pic>
      <p:sp>
        <p:nvSpPr>
          <p:cNvPr id="5" name="Rectangle 4"/>
          <p:cNvSpPr/>
          <p:nvPr/>
        </p:nvSpPr>
        <p:spPr>
          <a:xfrm>
            <a:off x="3198126" y="23006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learning resource is most helpful to students’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2015 - Perceptions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26" y="3429000"/>
            <a:ext cx="6136347" cy="1674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372283" y="2494928"/>
            <a:ext cx="5447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students want more time with </a:t>
            </a:r>
            <a:r>
              <a:rPr lang="en-US" dirty="0" err="1"/>
              <a:t>NetLogo</a:t>
            </a:r>
            <a:r>
              <a:rPr lang="en-US" dirty="0"/>
              <a:t>, BlockPy (</a:t>
            </a:r>
            <a:r>
              <a:rPr lang="en-US" dirty="0" err="1"/>
              <a:t>Blockly</a:t>
            </a:r>
            <a:r>
              <a:rPr lang="en-US" dirty="0"/>
              <a:t>), or </a:t>
            </a:r>
            <a:r>
              <a:rPr lang="en-US" dirty="0" err="1"/>
              <a:t>Spyder</a:t>
            </a:r>
            <a:r>
              <a:rPr lang="en-US" dirty="0"/>
              <a:t> (Python</a:t>
            </a:r>
            <a:r>
              <a:rPr lang="en-US" dirty="0" smtClean="0"/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smtClean="0"/>
              <a:t>2015 </a:t>
            </a:r>
            <a:r>
              <a:rPr lang="en-US" dirty="0"/>
              <a:t>– Post-Survey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43" y="3342565"/>
            <a:ext cx="6946313" cy="3046063"/>
          </a:xfrm>
        </p:spPr>
      </p:pic>
      <p:sp>
        <p:nvSpPr>
          <p:cNvPr id="3" name="Rectangle 2"/>
          <p:cNvSpPr/>
          <p:nvPr/>
        </p:nvSpPr>
        <p:spPr>
          <a:xfrm>
            <a:off x="3198126" y="23006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How helpful to students’ learning were these resources? </a:t>
            </a:r>
          </a:p>
        </p:txBody>
      </p:sp>
    </p:spTree>
    <p:extLst>
      <p:ext uri="{BB962C8B-B14F-4D97-AF65-F5344CB8AC3E}">
        <p14:creationId xmlns:p14="http://schemas.microsoft.com/office/powerpoint/2010/main" val="80374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Demo</a:t>
            </a:r>
            <a:endParaRPr lang="en-US" dirty="0" smtClean="0"/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Evaluations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2015 – Contexts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54" y="3203460"/>
            <a:ext cx="6128683" cy="2160110"/>
          </a:xfrm>
        </p:spPr>
      </p:pic>
      <p:sp>
        <p:nvSpPr>
          <p:cNvPr id="5" name="Rectangle 4"/>
          <p:cNvSpPr/>
          <p:nvPr/>
        </p:nvSpPr>
        <p:spPr>
          <a:xfrm>
            <a:off x="3198126" y="23006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context seems most preferable to students?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2016 – Curriculum progress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9" y="1140725"/>
            <a:ext cx="4512034" cy="52068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17" y="1140725"/>
            <a:ext cx="4733534" cy="5206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0065" y="6347612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Most students completed most problems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83727" y="6347612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Most problems took about 15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2016 – Dual block/text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11" y="2828092"/>
            <a:ext cx="4331687" cy="134650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7" y="1226617"/>
            <a:ext cx="4572009" cy="5029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94857" y="4174599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Blocks generate more code/sec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06851" y="6255827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Students did transition to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2016 – Tool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82" y="1647247"/>
            <a:ext cx="5713870" cy="4263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21946" y="6139822"/>
            <a:ext cx="3214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Students use tools sparingly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2016 – Qualitative 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BlockPy =&gt; </a:t>
            </a:r>
            <a:r>
              <a:rPr lang="en-US" dirty="0" err="1" smtClean="0"/>
              <a:t>Spyder</a:t>
            </a:r>
            <a:r>
              <a:rPr lang="en-US" dirty="0" smtClean="0"/>
              <a:t> transition point was good</a:t>
            </a:r>
          </a:p>
          <a:p>
            <a:r>
              <a:rPr lang="en-US" dirty="0" smtClean="0"/>
              <a:t>Error reporting was better in </a:t>
            </a:r>
            <a:r>
              <a:rPr lang="en-US" dirty="0" err="1" smtClean="0"/>
              <a:t>Spyder</a:t>
            </a:r>
            <a:endParaRPr lang="en-US" dirty="0" smtClean="0"/>
          </a:p>
          <a:p>
            <a:r>
              <a:rPr lang="en-US" dirty="0"/>
              <a:t>2/3 of students singled out blocks as helpful (only 12% singled out auto feedback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88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406" y="2884227"/>
            <a:ext cx="4421188" cy="377762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stocks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stocks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stocks.get_past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"FB"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new: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new = new + stocks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stocks: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(stocks)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742950" y="3960552"/>
            <a:ext cx="2457450" cy="514350"/>
          </a:xfrm>
          <a:prstGeom prst="wedgeRoundRectCallout">
            <a:avLst>
              <a:gd name="adj1" fmla="val 76066"/>
              <a:gd name="adj2" fmla="val 7296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Dead </a:t>
            </a:r>
            <a:r>
              <a:rPr lang="en-US" dirty="0" err="1" smtClean="0"/>
              <a:t>codepath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06594" y="4484427"/>
            <a:ext cx="2457450" cy="1314450"/>
          </a:xfrm>
          <a:prstGeom prst="wedgeRoundRectCallout">
            <a:avLst>
              <a:gd name="adj1" fmla="val -103779"/>
              <a:gd name="adj2" fmla="val 2481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Iteration list is the same as the iteration variable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95449" y="5382637"/>
            <a:ext cx="1847453" cy="644839"/>
          </a:xfrm>
          <a:prstGeom prst="wedgeRoundRectCallout">
            <a:avLst>
              <a:gd name="adj1" fmla="val 69864"/>
              <a:gd name="adj2" fmla="val -9740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Incorrect appending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2925" y="1747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Semantic </a:t>
            </a:r>
            <a:r>
              <a:rPr lang="en-US" dirty="0"/>
              <a:t>errors are slipping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perfect the blocks?</a:t>
            </a:r>
          </a:p>
          <a:p>
            <a:r>
              <a:rPr lang="en-US" dirty="0" smtClean="0"/>
              <a:t>How can we give better feedback?</a:t>
            </a:r>
          </a:p>
          <a:p>
            <a:r>
              <a:rPr lang="en-US" dirty="0" smtClean="0"/>
              <a:t>How can we let students do better data science?</a:t>
            </a:r>
          </a:p>
        </p:txBody>
      </p:sp>
    </p:spTree>
    <p:extLst>
      <p:ext uri="{BB962C8B-B14F-4D97-AF65-F5344CB8AC3E}">
        <p14:creationId xmlns:p14="http://schemas.microsoft.com/office/powerpoint/2010/main" val="32128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943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Mutual Language Translation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15601" y="1688433"/>
            <a:ext cx="11360799" cy="440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"Impossible in a dynamic language!"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767" y="2290017"/>
            <a:ext cx="43180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917" y="3591767"/>
            <a:ext cx="39497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916" y="4669017"/>
            <a:ext cx="38862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233" y="3217133"/>
            <a:ext cx="3302000" cy="134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>
            <a:stCxn id="150" idx="0"/>
            <a:endCxn id="147" idx="1"/>
          </p:cNvCxnSpPr>
          <p:nvPr/>
        </p:nvCxnSpPr>
        <p:spPr>
          <a:xfrm rot="10800000" flipH="1">
            <a:off x="4281233" y="2753533"/>
            <a:ext cx="2464400" cy="4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2" name="Shape 152"/>
          <p:cNvCxnSpPr>
            <a:stCxn id="150" idx="3"/>
            <a:endCxn id="148" idx="1"/>
          </p:cNvCxnSpPr>
          <p:nvPr/>
        </p:nvCxnSpPr>
        <p:spPr>
          <a:xfrm>
            <a:off x="5932233" y="3890233"/>
            <a:ext cx="99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3" name="Shape 153"/>
          <p:cNvCxnSpPr>
            <a:endCxn id="149" idx="1"/>
          </p:cNvCxnSpPr>
          <p:nvPr/>
        </p:nvCxnSpPr>
        <p:spPr>
          <a:xfrm>
            <a:off x="5795116" y="4416867"/>
            <a:ext cx="1134800" cy="83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253165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943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Yes, and our programs are different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15601" y="1688433"/>
            <a:ext cx="11360799" cy="440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/>
              <a:t>&lt;10-15 lines of code</a:t>
            </a:r>
          </a:p>
          <a:p>
            <a:pPr marL="609585" indent="-304792"/>
            <a:r>
              <a:rPr lang="en"/>
              <a:t>Limited control flow: for-each, if, ...</a:t>
            </a:r>
          </a:p>
          <a:p>
            <a:pPr marL="609585" indent="-304792"/>
            <a:r>
              <a:rPr lang="en"/>
              <a:t>Only built-in types (int, float, str, dict, list)</a:t>
            </a:r>
          </a:p>
          <a:p>
            <a:pPr marL="609585" indent="-304792"/>
            <a:r>
              <a:rPr lang="en"/>
              <a:t>Forbid re-typing</a:t>
            </a:r>
          </a:p>
          <a:p>
            <a:pPr marL="609585" indent="-304792"/>
            <a:r>
              <a:rPr lang="en"/>
              <a:t>We can say roughly what it should look like</a:t>
            </a:r>
          </a:p>
        </p:txBody>
      </p:sp>
    </p:spTree>
    <p:extLst>
      <p:ext uri="{BB962C8B-B14F-4D97-AF65-F5344CB8AC3E}">
        <p14:creationId xmlns:p14="http://schemas.microsoft.com/office/powerpoint/2010/main" val="324266380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943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Static type inference?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15601" y="1688433"/>
            <a:ext cx="7131419" cy="440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"Giving people a dynamically-typed language does not mean that they write dynamically-typed programs."</a:t>
            </a:r>
          </a:p>
          <a:p>
            <a:pPr marL="609585" indent="-304792">
              <a:buChar char="-"/>
            </a:pPr>
            <a:r>
              <a:rPr lang="en" dirty="0"/>
              <a:t>Aycock, John. "Aggressive type inference." language 1050 (2009): 18.</a:t>
            </a:r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Assume any given variable is given a type, and use regular flow-insensitive program analysis.</a:t>
            </a:r>
          </a:p>
        </p:txBody>
      </p:sp>
    </p:spTree>
    <p:extLst>
      <p:ext uri="{BB962C8B-B14F-4D97-AF65-F5344CB8AC3E}">
        <p14:creationId xmlns:p14="http://schemas.microsoft.com/office/powerpoint/2010/main" val="9370916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smtClean="0"/>
              <a:t>For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http://cdn.geekwire.com/wp-content/uploads/2014/06/cse18-620x3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8" y="1251416"/>
            <a:ext cx="5491518" cy="333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ode.org/images/cs-stats/more-jobs-than-stud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" y="1297328"/>
            <a:ext cx="5487692" cy="324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nsf.gov/news/special_reports/csed/images/POTU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74" y="3874482"/>
            <a:ext cx="6703695" cy="287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Iteration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01" t="10066" r="2690" b="18804"/>
          <a:stretch/>
        </p:blipFill>
        <p:spPr>
          <a:xfrm>
            <a:off x="2711355" y="2169994"/>
            <a:ext cx="6769289" cy="379407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324298" y="3429000"/>
            <a:ext cx="1983475" cy="542499"/>
          </a:xfrm>
          <a:prstGeom prst="wedgeRoundRectCallout">
            <a:avLst>
              <a:gd name="adj1" fmla="val -37504"/>
              <a:gd name="adj2" fmla="val -11986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Semantic Errors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65293" y="5096301"/>
            <a:ext cx="1983475" cy="542499"/>
          </a:xfrm>
          <a:prstGeom prst="wedgeRoundRectCallout">
            <a:avLst>
              <a:gd name="adj1" fmla="val -95990"/>
              <a:gd name="adj2" fmla="val 1598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error locating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BlockPy</a:t>
            </a:r>
          </a:p>
          <a:p>
            <a:pPr lvl="1"/>
            <a:r>
              <a:rPr lang="en-US" dirty="0" smtClean="0"/>
              <a:t>Dual text/block</a:t>
            </a:r>
          </a:p>
          <a:p>
            <a:pPr lvl="1"/>
            <a:r>
              <a:rPr lang="en-US" dirty="0" smtClean="0"/>
              <a:t>Auto feedback</a:t>
            </a:r>
          </a:p>
          <a:p>
            <a:pPr lvl="1"/>
            <a:r>
              <a:rPr lang="en-US" dirty="0" smtClean="0"/>
              <a:t>Data Science</a:t>
            </a:r>
          </a:p>
          <a:p>
            <a:r>
              <a:rPr lang="en-US" dirty="0" smtClean="0"/>
              <a:t>For experimental 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Local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60140" y="1662952"/>
            <a:ext cx="827171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latin typeface="Book Antiqua" panose="02040602050305030304" pitchFamily="18" charset="0"/>
              </a:rPr>
              <a:t>“To </a:t>
            </a:r>
            <a:r>
              <a:rPr lang="en-US" i="1" dirty="0">
                <a:latin typeface="Book Antiqua" panose="02040602050305030304" pitchFamily="18" charset="0"/>
              </a:rPr>
              <a:t>this end, </a:t>
            </a:r>
            <a:r>
              <a:rPr lang="en-US" sz="2800" b="1" i="1" dirty="0">
                <a:latin typeface="Book Antiqua" panose="02040602050305030304" pitchFamily="18" charset="0"/>
              </a:rPr>
              <a:t>Virginia </a:t>
            </a:r>
            <a:r>
              <a:rPr lang="en-US" sz="2800" b="1" i="1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Tech</a:t>
            </a:r>
            <a:r>
              <a:rPr lang="en-US" sz="2800" b="1" i="1" dirty="0">
                <a:latin typeface="Book Antiqua" panose="02040602050305030304" pitchFamily="18" charset="0"/>
              </a:rPr>
              <a:t> will </a:t>
            </a:r>
            <a:r>
              <a:rPr lang="en-US" i="1" dirty="0">
                <a:latin typeface="Book Antiqua" panose="02040602050305030304" pitchFamily="18" charset="0"/>
              </a:rPr>
              <a:t>comprehensively evaluate </a:t>
            </a:r>
            <a:r>
              <a:rPr lang="en-US" i="1" dirty="0">
                <a:latin typeface="Book Antiqua" panose="02040602050305030304" pitchFamily="18" charset="0"/>
              </a:rPr>
              <a:t>and modify the current Curriculum for Liberal Edu</a:t>
            </a:r>
            <a:r>
              <a:rPr lang="en-US" i="1" dirty="0">
                <a:latin typeface="Book Antiqua" panose="02040602050305030304" pitchFamily="18" charset="0"/>
              </a:rPr>
              <a:t>cation to … </a:t>
            </a:r>
            <a:r>
              <a:rPr lang="en-US" sz="2800" b="1" i="1" dirty="0">
                <a:latin typeface="Book Antiqua" panose="02040602050305030304" pitchFamily="18" charset="0"/>
              </a:rPr>
              <a:t>incorporate </a:t>
            </a:r>
            <a:r>
              <a:rPr lang="en-US" sz="2800" b="1" i="1" u="sng" dirty="0">
                <a:latin typeface="Book Antiqua" panose="02040602050305030304" pitchFamily="18" charset="0"/>
              </a:rPr>
              <a:t>computational thinking</a:t>
            </a:r>
            <a:r>
              <a:rPr lang="en-US" sz="2800" b="1" i="1" dirty="0">
                <a:latin typeface="Book Antiqua" panose="02040602050305030304" pitchFamily="18" charset="0"/>
              </a:rPr>
              <a:t> </a:t>
            </a:r>
            <a:r>
              <a:rPr lang="en-US" i="1" dirty="0">
                <a:latin typeface="Book Antiqua" panose="02040602050305030304" pitchFamily="18" charset="0"/>
              </a:rPr>
              <a:t>and informatics/digital fluency as basic skills </a:t>
            </a:r>
            <a:r>
              <a:rPr lang="en-US" sz="2800" b="1" i="1" u="sng" dirty="0">
                <a:latin typeface="Book Antiqua" panose="02040602050305030304" pitchFamily="18" charset="0"/>
              </a:rPr>
              <a:t>for all students</a:t>
            </a:r>
            <a:r>
              <a:rPr lang="en-US" i="1" dirty="0">
                <a:latin typeface="Book Antiqua" panose="02040602050305030304" pitchFamily="18" charset="0"/>
              </a:rPr>
              <a:t>, thereby enabling our students to be engaged citizens and life-long learners.”</a:t>
            </a:r>
          </a:p>
          <a:p>
            <a:pPr marL="0" indent="0">
              <a:buNone/>
            </a:pP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7" name="Picture 6" descr="www.president.vt.edu/strategic-plan/2012-plan/2012-strategic-plan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4966" r="12316" b="25620"/>
          <a:stretch/>
        </p:blipFill>
        <p:spPr>
          <a:xfrm>
            <a:off x="4599018" y="3760692"/>
            <a:ext cx="6032828" cy="25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Math and 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6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225"/>
          <a:stretch/>
        </p:blipFill>
        <p:spPr>
          <a:xfrm>
            <a:off x="3017824" y="2811398"/>
            <a:ext cx="6019800" cy="510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540" y="2313815"/>
            <a:ext cx="270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Pure Math (e.g., Fibonacci)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0" y="3352140"/>
            <a:ext cx="5780768" cy="1863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01206" y="4297589"/>
            <a:ext cx="4445391" cy="225083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7680" y="4517253"/>
            <a:ext cx="5118413" cy="26979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3050" y="5952157"/>
            <a:ext cx="10386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Saad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Mneimneh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. 2015. Fibonacci in The Curriculum: Not Just a Bad Recurrence. In Proceedings of the 46th ACM Technical Symposium on Computer Science Education (SIGCSE '15). ACM, New York, NY, USA, 253-258.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17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to the rescue!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7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126" name="Picture 6" descr="https://computinged.files.wordpress.com/2012/03/tile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29" y="1393156"/>
            <a:ext cx="3797447" cy="2858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outreach.cs.ua.edu/pixly/content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9" y="1393156"/>
            <a:ext cx="6941234" cy="260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c.gatech.edu/~mark.guzdial/mediacomp/Wonderland-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23" y="2800233"/>
            <a:ext cx="2352461" cy="287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ecx.images-amazon.com/images/I/518eq-sbAxL._AC_UL320_SR260,32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710336"/>
            <a:ext cx="2476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19249" y="6038850"/>
            <a:ext cx="971790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</a:t>
            </a:r>
            <a:r>
              <a:rPr lang="en-US" sz="1100" i="1" dirty="0"/>
              <a:t>Mark </a:t>
            </a:r>
            <a:r>
              <a:rPr lang="en-US" sz="1100" i="1" dirty="0" err="1"/>
              <a:t>Guzdial</a:t>
            </a:r>
            <a:r>
              <a:rPr lang="en-US" sz="1100" i="1" dirty="0"/>
              <a:t> and Allison Elliott </a:t>
            </a:r>
            <a:r>
              <a:rPr lang="en-US" sz="1100" i="1" dirty="0" err="1"/>
              <a:t>Tew</a:t>
            </a:r>
            <a:r>
              <a:rPr lang="en-US" sz="1100" i="1" dirty="0"/>
              <a:t>. 2006. Imagineering inauthentic legitimate peripheral participation: an instructional design approach for motivating computing education. </a:t>
            </a:r>
            <a:r>
              <a:rPr lang="en-US" sz="1100" i="1" dirty="0" smtClean="0"/>
              <a:t>In Proceedings </a:t>
            </a:r>
            <a:r>
              <a:rPr lang="en-US" sz="1100" i="1" dirty="0"/>
              <a:t>of the second international workshop on Computing education research (ICER '06). ACM, New York, NY, USA, 51-58. DOI=10.1145/1151588.1151597 http://doi.acm.org/10.1145/1151588.1151597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66129" y="4820869"/>
            <a:ext cx="3922290" cy="855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… But authentic?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30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70" y="640059"/>
            <a:ext cx="3944815" cy="1325563"/>
          </a:xfrm>
        </p:spPr>
        <p:txBody>
          <a:bodyPr/>
          <a:lstStyle/>
          <a:p>
            <a:r>
              <a:rPr lang="en-US" dirty="0" smtClean="0"/>
              <a:t>Diverse Majors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8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1026" name="Picture 2" descr="http://i56.tinypic.com/2lwrl6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15" y="2218722"/>
            <a:ext cx="3411873" cy="341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Callout 1 (No Border) 8"/>
          <p:cNvSpPr/>
          <p:nvPr/>
        </p:nvSpPr>
        <p:spPr>
          <a:xfrm>
            <a:off x="1690890" y="4878391"/>
            <a:ext cx="1336254" cy="528034"/>
          </a:xfrm>
          <a:prstGeom prst="callout1">
            <a:avLst>
              <a:gd name="adj1" fmla="val -25040"/>
              <a:gd name="adj2" fmla="val 112736"/>
              <a:gd name="adj3" fmla="val 21918"/>
              <a:gd name="adj4" fmla="val 9642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Theater Arts</a:t>
            </a:r>
            <a:endParaRPr lang="en-US" dirty="0"/>
          </a:p>
        </p:txBody>
      </p:sp>
      <p:sp>
        <p:nvSpPr>
          <p:cNvPr id="10" name="Line Callout 1 (No Border) 9"/>
          <p:cNvSpPr/>
          <p:nvPr/>
        </p:nvSpPr>
        <p:spPr>
          <a:xfrm>
            <a:off x="6941078" y="3484082"/>
            <a:ext cx="1336254" cy="528034"/>
          </a:xfrm>
          <a:prstGeom prst="callout1">
            <a:avLst>
              <a:gd name="adj1" fmla="val 60213"/>
              <a:gd name="adj2" fmla="val -8333"/>
              <a:gd name="adj3" fmla="val 73476"/>
              <a:gd name="adj4" fmla="val -49899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1" name="Line Callout 1 (No Border) 10"/>
          <p:cNvSpPr/>
          <p:nvPr/>
        </p:nvSpPr>
        <p:spPr>
          <a:xfrm>
            <a:off x="6552565" y="4782506"/>
            <a:ext cx="1336254" cy="528034"/>
          </a:xfrm>
          <a:prstGeom prst="callout1">
            <a:avLst>
              <a:gd name="adj1" fmla="val 60213"/>
              <a:gd name="adj2" fmla="val -8333"/>
              <a:gd name="adj3" fmla="val 24695"/>
              <a:gd name="adj4" fmla="val -53754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12" name="Line Callout 1 (No Border) 11"/>
          <p:cNvSpPr/>
          <p:nvPr/>
        </p:nvSpPr>
        <p:spPr>
          <a:xfrm>
            <a:off x="3862316" y="5792766"/>
            <a:ext cx="1724334" cy="528034"/>
          </a:xfrm>
          <a:prstGeom prst="callout1">
            <a:avLst>
              <a:gd name="adj1" fmla="val 6555"/>
              <a:gd name="adj2" fmla="val 30219"/>
              <a:gd name="adj3" fmla="val -55793"/>
              <a:gd name="adj4" fmla="val 30097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Building Construction</a:t>
            </a:r>
            <a:endParaRPr lang="en-US" dirty="0"/>
          </a:p>
        </p:txBody>
      </p:sp>
      <p:sp>
        <p:nvSpPr>
          <p:cNvPr id="13" name="Line Callout 1 (No Border) 12"/>
          <p:cNvSpPr/>
          <p:nvPr/>
        </p:nvSpPr>
        <p:spPr>
          <a:xfrm>
            <a:off x="5630303" y="2105690"/>
            <a:ext cx="1985538" cy="528034"/>
          </a:xfrm>
          <a:prstGeom prst="callout1">
            <a:avLst>
              <a:gd name="adj1" fmla="val 80251"/>
              <a:gd name="adj2" fmla="val 17177"/>
              <a:gd name="adj3" fmla="val 117790"/>
              <a:gd name="adj4" fmla="val -1976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Biological Sciences</a:t>
            </a:r>
            <a:endParaRPr lang="en-US" dirty="0"/>
          </a:p>
        </p:txBody>
      </p:sp>
      <p:sp>
        <p:nvSpPr>
          <p:cNvPr id="14" name="Line Callout 1 (No Border) 13"/>
          <p:cNvSpPr/>
          <p:nvPr/>
        </p:nvSpPr>
        <p:spPr>
          <a:xfrm>
            <a:off x="1690890" y="2334995"/>
            <a:ext cx="1985538" cy="528034"/>
          </a:xfrm>
          <a:prstGeom prst="callout1">
            <a:avLst>
              <a:gd name="adj1" fmla="val 76011"/>
              <a:gd name="adj2" fmla="val 73598"/>
              <a:gd name="adj3" fmla="val 124844"/>
              <a:gd name="adj4" fmla="val 8455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Animal Sciences</a:t>
            </a:r>
            <a:endParaRPr lang="en-US" dirty="0"/>
          </a:p>
        </p:txBody>
      </p:sp>
      <p:sp>
        <p:nvSpPr>
          <p:cNvPr id="15" name="Line Callout 1 (No Border) 14"/>
          <p:cNvSpPr/>
          <p:nvPr/>
        </p:nvSpPr>
        <p:spPr>
          <a:xfrm>
            <a:off x="3253293" y="1690688"/>
            <a:ext cx="1985538" cy="528034"/>
          </a:xfrm>
          <a:prstGeom prst="callout1">
            <a:avLst>
              <a:gd name="adj1" fmla="val 82164"/>
              <a:gd name="adj2" fmla="val 48381"/>
              <a:gd name="adj3" fmla="val 124694"/>
              <a:gd name="adj4" fmla="val 50205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English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8648233" y="4012116"/>
            <a:ext cx="2705567" cy="2308684"/>
          </a:xfrm>
          <a:prstGeom prst="cloudCallout">
            <a:avLst>
              <a:gd name="adj1" fmla="val -81919"/>
              <a:gd name="adj2" fmla="val -3074"/>
            </a:avLst>
          </a:prstGeom>
          <a:blipFill dpi="0" rotWithShape="1">
            <a:blip r:embed="rId3"/>
            <a:srcRect/>
            <a:tile tx="381000" ty="400050" sx="50000" sy="50000" flip="none" algn="tl"/>
          </a:blipFill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Callout 17"/>
          <p:cNvSpPr/>
          <p:nvPr/>
        </p:nvSpPr>
        <p:spPr>
          <a:xfrm>
            <a:off x="8767853" y="1452391"/>
            <a:ext cx="2466325" cy="2242002"/>
          </a:xfrm>
          <a:prstGeom prst="cloudCallout">
            <a:avLst>
              <a:gd name="adj1" fmla="val -92871"/>
              <a:gd name="adj2" fmla="val -6683"/>
            </a:avLst>
          </a:prstGeom>
          <a:blipFill dpi="0" rotWithShape="1">
            <a:blip r:embed="rId4"/>
            <a:srcRect/>
            <a:tile tx="0" ty="0" sx="75000" sy="75000" flip="none" algn="tl"/>
          </a:blipFill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294988" y="365125"/>
            <a:ext cx="5545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 with Rich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Idea: Real-World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9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5" y="2268573"/>
            <a:ext cx="4679852" cy="3509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8572"/>
            <a:ext cx="5661111" cy="3509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5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10322</TotalTime>
  <Words>942</Words>
  <Application>Microsoft Office PowerPoint</Application>
  <PresentationFormat>Widescreen</PresentationFormat>
  <Paragraphs>192</Paragraphs>
  <Slides>42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Book Antiqua</vt:lpstr>
      <vt:lpstr>Calibri</vt:lpstr>
      <vt:lpstr>Century Gothic</vt:lpstr>
      <vt:lpstr>Courier New</vt:lpstr>
      <vt:lpstr>Verdana</vt:lpstr>
      <vt:lpstr>Wingdings 3</vt:lpstr>
      <vt:lpstr>Wisp</vt:lpstr>
      <vt:lpstr>Implementing an Open-access, Data-Science Programming Environment for Everyone</vt:lpstr>
      <vt:lpstr>Who am I?</vt:lpstr>
      <vt:lpstr>Overview</vt:lpstr>
      <vt:lpstr>Computing For Everyone</vt:lpstr>
      <vt:lpstr>The Local Interest</vt:lpstr>
      <vt:lpstr>Contexts: Math and Business</vt:lpstr>
      <vt:lpstr>Fun to the rescue!</vt:lpstr>
      <vt:lpstr>Diverse Majors</vt:lpstr>
      <vt:lpstr>Big Idea: Real-World Data</vt:lpstr>
      <vt:lpstr>Computational Thinking via Data Science</vt:lpstr>
      <vt:lpstr>Design Goals</vt:lpstr>
      <vt:lpstr>Design Goals</vt:lpstr>
      <vt:lpstr>Python</vt:lpstr>
      <vt:lpstr>Existing Solutions?</vt:lpstr>
      <vt:lpstr>PowerPoint Presentation</vt:lpstr>
      <vt:lpstr>BlockPy</vt:lpstr>
      <vt:lpstr>BlockPy “Secret Sauce”</vt:lpstr>
      <vt:lpstr>Architecture</vt:lpstr>
      <vt:lpstr>Mutual Language Translation</vt:lpstr>
      <vt:lpstr>Data Blocks</vt:lpstr>
      <vt:lpstr>PowerPoint Presentation</vt:lpstr>
      <vt:lpstr>Guided Practice Problems</vt:lpstr>
      <vt:lpstr>Pseudo-Code</vt:lpstr>
      <vt:lpstr>State Explorer</vt:lpstr>
      <vt:lpstr>LTI Interface</vt:lpstr>
      <vt:lpstr>Evaluation</vt:lpstr>
      <vt:lpstr>Spring 2015 – Usefulness of Resource</vt:lpstr>
      <vt:lpstr>Spring 2015 - Perceptions</vt:lpstr>
      <vt:lpstr>Spring 2015 – Post-Survey</vt:lpstr>
      <vt:lpstr>Spring 2015 – Contexts</vt:lpstr>
      <vt:lpstr>Spring 2016 – Curriculum progress</vt:lpstr>
      <vt:lpstr>Spring 2016 – Dual block/text</vt:lpstr>
      <vt:lpstr>Spring 2016 – Tool events</vt:lpstr>
      <vt:lpstr>Spring 2016 – Qualitative Results </vt:lpstr>
      <vt:lpstr>Semantic Errors</vt:lpstr>
      <vt:lpstr>Looking forward</vt:lpstr>
      <vt:lpstr>Mutual Language Translation</vt:lpstr>
      <vt:lpstr>Yes, and our programs are different</vt:lpstr>
      <vt:lpstr>Static type inference?</vt:lpstr>
      <vt:lpstr>The Next Iteration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Open-access, Data-Science Programming Environment for Everyone</dc:title>
  <dc:creator>acbart</dc:creator>
  <cp:lastModifiedBy>acbart</cp:lastModifiedBy>
  <cp:revision>96</cp:revision>
  <dcterms:created xsi:type="dcterms:W3CDTF">2016-05-30T12:31:33Z</dcterms:created>
  <dcterms:modified xsi:type="dcterms:W3CDTF">2016-06-13T15:00:44Z</dcterms:modified>
</cp:coreProperties>
</file>